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9"/>
  </p:notesMasterIdLst>
  <p:sldIdLst>
    <p:sldId id="257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1"/>
    <p:restoredTop sz="73836"/>
  </p:normalViewPr>
  <p:slideViewPr>
    <p:cSldViewPr snapToGrid="0">
      <p:cViewPr varScale="1">
        <p:scale>
          <a:sx n="92" d="100"/>
          <a:sy n="92" d="100"/>
        </p:scale>
        <p:origin x="142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25BC0D-F95F-5640-8DB2-7C4E8100E438}" type="datetimeFigureOut">
              <a:rPr lang="en-US" smtClean="0"/>
              <a:t>10/4/24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921242-1ECB-E746-85B3-7FBCFE07B1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2292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921242-1ECB-E746-85B3-7FBCFE07B14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6611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921242-1ECB-E746-85B3-7FBCFE07B14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7964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921242-1ECB-E746-85B3-7FBCFE07B14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50691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921242-1ECB-E746-85B3-7FBCFE07B14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9225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921242-1ECB-E746-85B3-7FBCFE07B14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7118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921242-1ECB-E746-85B3-7FBCFE07B14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5787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921242-1ECB-E746-85B3-7FBCFE07B14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546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921242-1ECB-E746-85B3-7FBCFE07B14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8156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921242-1ECB-E746-85B3-7FBCFE07B14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214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921242-1ECB-E746-85B3-7FBCFE07B14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6306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921242-1ECB-E746-85B3-7FBCFE07B14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9744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921242-1ECB-E746-85B3-7FBCFE07B14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24332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921242-1ECB-E746-85B3-7FBCFE07B14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8548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4937A1-E003-B243-CBE3-51C17524E0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A67B46C-8FC5-6B16-87E6-77964AF3CC1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32EC267-F34F-F609-0779-9172D8A783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3C1815-8FA0-ACA9-4139-5ECF7D9E01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921242-1ECB-E746-85B3-7FBCFE07B14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6293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921242-1ECB-E746-85B3-7FBCFE07B14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1088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921242-1ECB-E746-85B3-7FBCFE07B14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8992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921242-1ECB-E746-85B3-7FBCFE07B14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8964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921242-1ECB-E746-85B3-7FBCFE07B14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5401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921242-1ECB-E746-85B3-7FBCFE07B14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2132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921242-1ECB-E746-85B3-7FBCFE07B14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671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19517B-6A57-8F65-DBCD-AB159F4A0D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1C6E603-E9F3-4AA2-4B40-A0C7195C45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857DDF-0E56-85AF-5F28-B6CA0FBDED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0EF6D-823F-B142-AD93-17E197687BF7}" type="datetimeFigureOut">
              <a:rPr lang="en-US" smtClean="0"/>
              <a:t>10/4/24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A7D440-C71D-010A-6241-65DE32482A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F36774-6E40-E079-CCE8-5D15D1084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6E527-0E0D-4C44-A206-ADEB219535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4005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04445A-9DF9-EFC3-CB83-B4C2DCED2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DDC54A0-3DFD-B40C-8209-A7A8ADEFFF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DF1E5D-B4C3-12B1-A8F9-C7A2F00F00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0EF6D-823F-B142-AD93-17E197687BF7}" type="datetimeFigureOut">
              <a:rPr lang="en-US" smtClean="0"/>
              <a:t>10/4/24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35AE06-67A2-3E66-42AE-246C289454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313707-ADC1-B7B3-51F1-703D16AA83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6E527-0E0D-4C44-A206-ADEB219535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19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EAF4DDC-77FB-3C7A-38A9-ED14EB41369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89BFE36-ADFE-0417-8865-D400004965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92573D-B637-2A3A-B06B-8ABACCB0A1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0EF6D-823F-B142-AD93-17E197687BF7}" type="datetimeFigureOut">
              <a:rPr lang="en-US" smtClean="0"/>
              <a:t>10/4/24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5CF5F0-585F-E797-F9D8-C3E90D78F1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3D46CA-2228-7E83-EC5D-9CF8921FD9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6E527-0E0D-4C44-A206-ADEB219535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1288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401187-E197-3D90-076C-4CAD50F52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607BF4-C6D6-BE88-36F7-212A74A127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BEB97E-89E1-3F8F-4598-C2588CD10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0EF6D-823F-B142-AD93-17E197687BF7}" type="datetimeFigureOut">
              <a:rPr lang="en-US" smtClean="0"/>
              <a:t>10/4/24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6DD525-0350-847B-FE5A-4C79C02DEB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DD7190-71EA-05D2-4B02-318D678C3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6E527-0E0D-4C44-A206-ADEB219535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1415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7516E9-D888-1BAC-6DA5-2ED7C0297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020A10-873C-E2C3-F1F5-BE691046AB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CD0B69-FFB9-BE41-82F8-D3E841E15B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0EF6D-823F-B142-AD93-17E197687BF7}" type="datetimeFigureOut">
              <a:rPr lang="en-US" smtClean="0"/>
              <a:t>10/4/24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3D73C6-8316-7D9A-24F8-D4667C7942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617F79-F38A-FCDD-6BE3-A598030532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6E527-0E0D-4C44-A206-ADEB219535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746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5B0B32-068B-26C8-7D35-6B3EF6165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E5EDF-4524-A794-61B9-FCEA0E7F31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FC2F12-B2D6-149B-CBC7-7112C53D00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073E9C-7250-C6CE-391E-70C72A0536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0EF6D-823F-B142-AD93-17E197687BF7}" type="datetimeFigureOut">
              <a:rPr lang="en-US" smtClean="0"/>
              <a:t>10/4/24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8E8CE7-AFA4-892E-3DBC-044E40F66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90EEDC-FCA8-B193-DC84-560AC80CF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6E527-0E0D-4C44-A206-ADEB219535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9483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92F89-DA0D-E965-612F-2AFBD70D61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6FFA6F-37AE-0E4E-4A19-DC4AA7FCE2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DDA13D-93D7-93CF-F1EE-5756098CC3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B838515-78BE-90DF-C0E9-5923BBD326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F206796-2CCA-D61F-5012-4F1C6D5E0F9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C837717-1E9E-3FE5-2EEF-2BBAE42EBE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0EF6D-823F-B142-AD93-17E197687BF7}" type="datetimeFigureOut">
              <a:rPr lang="en-US" smtClean="0"/>
              <a:t>10/4/24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2EB7478-DBB2-1CE2-7A18-6BC0CA33AC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D3297EF-9356-B49C-B688-30C424A5C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6E527-0E0D-4C44-A206-ADEB219535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0354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37124-BD0B-6EEE-4F7B-8DA576418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2B23C89-00FA-A440-910E-B9B0DCEF2C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0EF6D-823F-B142-AD93-17E197687BF7}" type="datetimeFigureOut">
              <a:rPr lang="en-US" smtClean="0"/>
              <a:t>10/4/24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DB68D5-F2B7-1257-E19B-0D30A6A9EC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002B42-F369-2BBE-A07A-EE5864130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6E527-0E0D-4C44-A206-ADEB219535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9182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964B3D1-DF65-6154-C7D9-A559F36135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0EF6D-823F-B142-AD93-17E197687BF7}" type="datetimeFigureOut">
              <a:rPr lang="en-US" smtClean="0"/>
              <a:t>10/4/24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1AAE5ED-CA3A-5024-6D48-8FC31502D5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7FFF57-8201-EE02-9521-87F7684C13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6E527-0E0D-4C44-A206-ADEB219535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622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D0E8EA-04DE-4B57-0554-F63EAB9BE2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FA9FFF-4DE1-01EA-5E52-A10DD23D39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00650B-F6BC-BA9F-4759-4CFF41887D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813247-BC23-80C8-3495-FEA9599426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0EF6D-823F-B142-AD93-17E197687BF7}" type="datetimeFigureOut">
              <a:rPr lang="en-US" smtClean="0"/>
              <a:t>10/4/24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17F909-44EA-AE9E-A661-21B6AACA4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DAE7AA-B4B2-7470-5C6E-6ABD934E7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6E527-0E0D-4C44-A206-ADEB219535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5851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8E96CC-1CFA-8BA0-C4F8-4CEA09D83D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B7EAC04-327E-B3EE-DC69-3B15B8B192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47BC1A-D12B-6446-303E-91C776402C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9DCC3E-1D38-EA7B-0E1E-7282A86924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0EF6D-823F-B142-AD93-17E197687BF7}" type="datetimeFigureOut">
              <a:rPr lang="en-US" smtClean="0"/>
              <a:t>10/4/24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433123-C0E5-D7EE-5B19-377270AF87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EF31B8-B5D1-852A-8A4E-20A6B03718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6E527-0E0D-4C44-A206-ADEB219535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3013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3A6E428-C242-DCF1-DA71-A6A6146DF3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6D098E-8616-1DDA-72EC-E4EFAB1142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E4AC58-4AD6-E558-024E-6EA68DE342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F10EF6D-823F-B142-AD93-17E197687BF7}" type="datetimeFigureOut">
              <a:rPr lang="en-US" smtClean="0"/>
              <a:t>10/4/24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F12CC0-3476-497A-2572-58A24DD28A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9D8C65-3391-BDC9-CB4D-F943AFA8CA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BE6E527-0E0D-4C44-A206-ADEB219535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4760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59609-B19E-F918-FBFD-268ED9CD82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693" y="741391"/>
            <a:ext cx="3455821" cy="161620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2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Library management system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A63A6C-DAD3-D72F-45D3-347A6A5D08B5}"/>
              </a:ext>
            </a:extLst>
          </p:cNvPr>
          <p:cNvSpPr txBox="1"/>
          <p:nvPr/>
        </p:nvSpPr>
        <p:spPr>
          <a:xfrm>
            <a:off x="876693" y="2533476"/>
            <a:ext cx="3455821" cy="34478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/>
              <a:t>Store book titles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/>
              <a:t>Add new books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/>
              <a:t>Remove books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/>
              <a:t>Search for a specific book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/>
              <a:t>Sort</a:t>
            </a:r>
          </a:p>
        </p:txBody>
      </p:sp>
      <p:pic>
        <p:nvPicPr>
          <p:cNvPr id="1026" name="Picture 2" descr="A person sitting at a desk in a library&#10;&#10;Description automatically generated">
            <a:extLst>
              <a:ext uri="{FF2B5EF4-FFF2-40B4-BE49-F238E27FC236}">
                <a16:creationId xmlns:a16="http://schemas.microsoft.com/office/drawing/2014/main" id="{4E3ADA87-3F93-F827-D99A-C4014163C87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74"/>
          <a:stretch/>
        </p:blipFill>
        <p:spPr bwMode="auto">
          <a:xfrm>
            <a:off x="4987672" y="1636653"/>
            <a:ext cx="6389346" cy="3594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40" name="Group 1039">
            <a:extLst>
              <a:ext uri="{FF2B5EF4-FFF2-40B4-BE49-F238E27FC236}">
                <a16:creationId xmlns:a16="http://schemas.microsoft.com/office/drawing/2014/main" id="{6258F736-B256-8039-9DC6-F4E49A5C5A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2068638" y="0"/>
            <a:ext cx="123362" cy="6858000"/>
            <a:chOff x="12068638" y="0"/>
            <a:chExt cx="123362" cy="6858000"/>
          </a:xfrm>
        </p:grpSpPr>
        <p:sp>
          <p:nvSpPr>
            <p:cNvPr id="1041" name="Rectangle 1040">
              <a:extLst>
                <a:ext uri="{FF2B5EF4-FFF2-40B4-BE49-F238E27FC236}">
                  <a16:creationId xmlns:a16="http://schemas.microsoft.com/office/drawing/2014/main" id="{10B4520A-996E-330C-99DA-69CA4D89E9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2" name="Rectangle 1041">
              <a:extLst>
                <a:ext uri="{FF2B5EF4-FFF2-40B4-BE49-F238E27FC236}">
                  <a16:creationId xmlns:a16="http://schemas.microsoft.com/office/drawing/2014/main" id="{EC8FA945-E356-695F-18D6-CAD4EF34FE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3527553"/>
              <a:ext cx="123362" cy="3330447"/>
            </a:xfrm>
            <a:prstGeom prst="rect">
              <a:avLst/>
            </a:prstGeom>
            <a:gradFill>
              <a:gsLst>
                <a:gs pos="1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86047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8F5CEB24-DC8B-4DD0-09FD-233A9AF639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015878" y="643466"/>
            <a:ext cx="8132947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3451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A527FDE-E97A-61B6-214E-25A7A1E49E6E}"/>
              </a:ext>
            </a:extLst>
          </p:cNvPr>
          <p:cNvSpPr txBox="1"/>
          <p:nvPr/>
        </p:nvSpPr>
        <p:spPr>
          <a:xfrm>
            <a:off x="279779" y="0"/>
            <a:ext cx="6100548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#include &lt;vector&gt;</a:t>
            </a:r>
          </a:p>
          <a:p>
            <a:r>
              <a:rPr lang="en-US" dirty="0"/>
              <a:t>#include &lt;iostream&gt;</a:t>
            </a:r>
          </a:p>
          <a:p>
            <a:endParaRPr lang="en-US" dirty="0"/>
          </a:p>
          <a:p>
            <a:r>
              <a:rPr lang="en-US" dirty="0"/>
              <a:t>int main() {</a:t>
            </a:r>
          </a:p>
          <a:p>
            <a:r>
              <a:rPr lang="en-US" dirty="0"/>
              <a:t>    std::vector&lt;int&gt; </a:t>
            </a:r>
            <a:r>
              <a:rPr lang="en-US" dirty="0" err="1"/>
              <a:t>vec</a:t>
            </a:r>
            <a:r>
              <a:rPr lang="en-US" dirty="0"/>
              <a:t> = {1, 2, 3};</a:t>
            </a:r>
          </a:p>
          <a:p>
            <a:r>
              <a:rPr lang="en-US" dirty="0"/>
              <a:t>    </a:t>
            </a:r>
            <a:r>
              <a:rPr lang="en-US" dirty="0" err="1"/>
              <a:t>vec.push_back</a:t>
            </a:r>
            <a:r>
              <a:rPr lang="en-US" dirty="0"/>
              <a:t>(4); // Add an element to the end</a:t>
            </a:r>
          </a:p>
          <a:p>
            <a:r>
              <a:rPr lang="en-US" dirty="0"/>
              <a:t>    for (int v : </a:t>
            </a:r>
            <a:r>
              <a:rPr lang="en-US" dirty="0" err="1"/>
              <a:t>vec</a:t>
            </a:r>
            <a:r>
              <a:rPr lang="en-US" dirty="0"/>
              <a:t>) {</a:t>
            </a:r>
          </a:p>
          <a:p>
            <a:r>
              <a:rPr lang="en-US" dirty="0"/>
              <a:t>        std::</a:t>
            </a:r>
            <a:r>
              <a:rPr lang="en-US" dirty="0" err="1"/>
              <a:t>cout</a:t>
            </a:r>
            <a:r>
              <a:rPr lang="en-US" dirty="0"/>
              <a:t> &lt;&lt; v &lt;&lt; " "; // Output: 1 2 3 4</a:t>
            </a:r>
          </a:p>
          <a:p>
            <a:r>
              <a:rPr lang="en-US" dirty="0"/>
              <a:t>    }</a:t>
            </a:r>
          </a:p>
          <a:p>
            <a:r>
              <a:rPr lang="en-US" dirty="0"/>
              <a:t>    return 0;</a:t>
            </a:r>
          </a:p>
          <a:p>
            <a:r>
              <a:rPr lang="en-US" dirty="0"/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3A5114-2D36-B1EA-4F81-23717359D311}"/>
              </a:ext>
            </a:extLst>
          </p:cNvPr>
          <p:cNvSpPr txBox="1"/>
          <p:nvPr/>
        </p:nvSpPr>
        <p:spPr>
          <a:xfrm>
            <a:off x="5520520" y="12680"/>
            <a:ext cx="6100548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#include &lt;list&gt;</a:t>
            </a:r>
          </a:p>
          <a:p>
            <a:r>
              <a:rPr lang="en-US" dirty="0"/>
              <a:t>#include &lt;iostream&gt;</a:t>
            </a:r>
          </a:p>
          <a:p>
            <a:endParaRPr lang="en-US" dirty="0"/>
          </a:p>
          <a:p>
            <a:r>
              <a:rPr lang="en-US" dirty="0"/>
              <a:t>int main() {</a:t>
            </a:r>
          </a:p>
          <a:p>
            <a:r>
              <a:rPr lang="en-US" dirty="0"/>
              <a:t>    std::list&lt;int&gt; </a:t>
            </a:r>
            <a:r>
              <a:rPr lang="en-US" dirty="0" err="1"/>
              <a:t>lst</a:t>
            </a:r>
            <a:r>
              <a:rPr lang="en-US" dirty="0"/>
              <a:t> = {1, 2, 3};</a:t>
            </a:r>
          </a:p>
          <a:p>
            <a:r>
              <a:rPr lang="en-US" dirty="0"/>
              <a:t>    </a:t>
            </a:r>
            <a:r>
              <a:rPr lang="en-US" dirty="0" err="1"/>
              <a:t>lst.push_back</a:t>
            </a:r>
            <a:r>
              <a:rPr lang="en-US" dirty="0"/>
              <a:t>(4); // Add an element to the end</a:t>
            </a:r>
          </a:p>
          <a:p>
            <a:r>
              <a:rPr lang="en-US" dirty="0"/>
              <a:t>    </a:t>
            </a:r>
            <a:r>
              <a:rPr lang="en-US" dirty="0" err="1"/>
              <a:t>lst.push_front</a:t>
            </a:r>
            <a:r>
              <a:rPr lang="en-US" dirty="0"/>
              <a:t>(0); // Add an element to the beginning</a:t>
            </a:r>
          </a:p>
          <a:p>
            <a:r>
              <a:rPr lang="en-US" dirty="0"/>
              <a:t>    for (int v : </a:t>
            </a:r>
            <a:r>
              <a:rPr lang="en-US" dirty="0" err="1"/>
              <a:t>lst</a:t>
            </a:r>
            <a:r>
              <a:rPr lang="en-US" dirty="0"/>
              <a:t>) {</a:t>
            </a:r>
          </a:p>
          <a:p>
            <a:r>
              <a:rPr lang="en-US" dirty="0"/>
              <a:t>        std::</a:t>
            </a:r>
            <a:r>
              <a:rPr lang="en-US" dirty="0" err="1"/>
              <a:t>cout</a:t>
            </a:r>
            <a:r>
              <a:rPr lang="en-US" dirty="0"/>
              <a:t> &lt;&lt; v &lt;&lt; " "; // Output: 0 1 2 3 4</a:t>
            </a:r>
          </a:p>
          <a:p>
            <a:r>
              <a:rPr lang="en-US" dirty="0"/>
              <a:t>    }</a:t>
            </a:r>
          </a:p>
          <a:p>
            <a:r>
              <a:rPr lang="en-US" dirty="0"/>
              <a:t>    return 0;</a:t>
            </a:r>
          </a:p>
          <a:p>
            <a:r>
              <a:rPr lang="en-US" dirty="0"/>
              <a:t>}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DE0F39-6F8C-3D85-CE9D-23B1A78A3862}"/>
              </a:ext>
            </a:extLst>
          </p:cNvPr>
          <p:cNvSpPr txBox="1"/>
          <p:nvPr/>
        </p:nvSpPr>
        <p:spPr>
          <a:xfrm>
            <a:off x="716508" y="3307392"/>
            <a:ext cx="6100548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#include &lt;deque&gt;</a:t>
            </a:r>
          </a:p>
          <a:p>
            <a:r>
              <a:rPr lang="en-US" dirty="0"/>
              <a:t>#include &lt;iostream&gt;</a:t>
            </a:r>
          </a:p>
          <a:p>
            <a:endParaRPr lang="en-US" dirty="0"/>
          </a:p>
          <a:p>
            <a:r>
              <a:rPr lang="en-US" dirty="0"/>
              <a:t>int main() {</a:t>
            </a:r>
          </a:p>
          <a:p>
            <a:r>
              <a:rPr lang="en-US" dirty="0"/>
              <a:t>    std::deque&lt;int&gt; </a:t>
            </a:r>
            <a:r>
              <a:rPr lang="en-US" dirty="0" err="1"/>
              <a:t>dq</a:t>
            </a:r>
            <a:r>
              <a:rPr lang="en-US" dirty="0"/>
              <a:t> = {1, 2, 3};</a:t>
            </a:r>
          </a:p>
          <a:p>
            <a:r>
              <a:rPr lang="en-US" dirty="0"/>
              <a:t>    </a:t>
            </a:r>
            <a:r>
              <a:rPr lang="en-US" dirty="0" err="1"/>
              <a:t>dq.push_back</a:t>
            </a:r>
            <a:r>
              <a:rPr lang="en-US" dirty="0"/>
              <a:t>(4); // Add an element to the end</a:t>
            </a:r>
          </a:p>
          <a:p>
            <a:r>
              <a:rPr lang="en-US" dirty="0"/>
              <a:t>    </a:t>
            </a:r>
            <a:r>
              <a:rPr lang="en-US" dirty="0" err="1"/>
              <a:t>dq.push_front</a:t>
            </a:r>
            <a:r>
              <a:rPr lang="en-US" dirty="0"/>
              <a:t>(0); // Add an element to the beginning</a:t>
            </a:r>
          </a:p>
          <a:p>
            <a:r>
              <a:rPr lang="en-US" dirty="0"/>
              <a:t>    for (int v : </a:t>
            </a:r>
            <a:r>
              <a:rPr lang="en-US" dirty="0" err="1"/>
              <a:t>dq</a:t>
            </a:r>
            <a:r>
              <a:rPr lang="en-US" dirty="0"/>
              <a:t>) {</a:t>
            </a:r>
          </a:p>
          <a:p>
            <a:r>
              <a:rPr lang="en-US" dirty="0"/>
              <a:t>        std::</a:t>
            </a:r>
            <a:r>
              <a:rPr lang="en-US" dirty="0" err="1"/>
              <a:t>cout</a:t>
            </a:r>
            <a:r>
              <a:rPr lang="en-US" dirty="0"/>
              <a:t> &lt;&lt; v &lt;&lt; " "; // Output: 0 1 2 3 4</a:t>
            </a:r>
          </a:p>
          <a:p>
            <a:r>
              <a:rPr lang="en-US" dirty="0"/>
              <a:t>    }</a:t>
            </a:r>
          </a:p>
          <a:p>
            <a:r>
              <a:rPr lang="en-US" dirty="0"/>
              <a:t>    return 0;</a:t>
            </a:r>
          </a:p>
          <a:p>
            <a:r>
              <a:rPr lang="en-US" dirty="0"/>
              <a:t>}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7CE3A65-78FC-BFE2-8642-F4B4EB4273AD}"/>
              </a:ext>
            </a:extLst>
          </p:cNvPr>
          <p:cNvSpPr txBox="1"/>
          <p:nvPr/>
        </p:nvSpPr>
        <p:spPr>
          <a:xfrm>
            <a:off x="6271146" y="3152001"/>
            <a:ext cx="6100548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#include &lt;map&gt;</a:t>
            </a:r>
          </a:p>
          <a:p>
            <a:r>
              <a:rPr lang="en-US" dirty="0"/>
              <a:t>#include &lt;iostream&gt;</a:t>
            </a:r>
          </a:p>
          <a:p>
            <a:endParaRPr lang="en-US" dirty="0"/>
          </a:p>
          <a:p>
            <a:r>
              <a:rPr lang="en-US" dirty="0"/>
              <a:t>int main() {</a:t>
            </a:r>
          </a:p>
          <a:p>
            <a:r>
              <a:rPr lang="en-US" dirty="0"/>
              <a:t>    std::map&lt;std::string, int&gt; age;</a:t>
            </a:r>
          </a:p>
          <a:p>
            <a:r>
              <a:rPr lang="en-US" dirty="0"/>
              <a:t>    age["Alice"] = 25;</a:t>
            </a:r>
          </a:p>
          <a:p>
            <a:r>
              <a:rPr lang="en-US" dirty="0"/>
              <a:t>    age["Bob"] = 30;</a:t>
            </a:r>
          </a:p>
          <a:p>
            <a:endParaRPr lang="en-US" dirty="0"/>
          </a:p>
          <a:p>
            <a:r>
              <a:rPr lang="en-US" dirty="0"/>
              <a:t>    // Accessing elements</a:t>
            </a:r>
          </a:p>
          <a:p>
            <a:r>
              <a:rPr lang="en-US" dirty="0"/>
              <a:t>    std::</a:t>
            </a:r>
            <a:r>
              <a:rPr lang="en-US" dirty="0" err="1"/>
              <a:t>cout</a:t>
            </a:r>
            <a:r>
              <a:rPr lang="en-US" dirty="0"/>
              <a:t> &lt;&lt; "Alice's age: " &lt;&lt; age["Alice"] &lt;&lt; std::</a:t>
            </a:r>
            <a:r>
              <a:rPr lang="en-US" dirty="0" err="1"/>
              <a:t>endl</a:t>
            </a:r>
            <a:r>
              <a:rPr lang="en-US" dirty="0"/>
              <a:t>; // Output: Alice's age: 25</a:t>
            </a:r>
          </a:p>
          <a:p>
            <a:r>
              <a:rPr lang="en-US" dirty="0"/>
              <a:t>    return 0;</a:t>
            </a:r>
          </a:p>
          <a:p>
            <a:r>
              <a:rPr lang="en-US" dirty="0"/>
              <a:t>}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137067B-58FB-1455-99CF-3BAAB318184F}"/>
              </a:ext>
            </a:extLst>
          </p:cNvPr>
          <p:cNvSpPr txBox="1"/>
          <p:nvPr/>
        </p:nvSpPr>
        <p:spPr>
          <a:xfrm>
            <a:off x="2570063" y="532263"/>
            <a:ext cx="10969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Vector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D29E8F7-724B-5288-8BCA-EC5D886470B8}"/>
              </a:ext>
            </a:extLst>
          </p:cNvPr>
          <p:cNvSpPr txBox="1"/>
          <p:nvPr/>
        </p:nvSpPr>
        <p:spPr>
          <a:xfrm>
            <a:off x="9280478" y="532262"/>
            <a:ext cx="6886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List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479BCE0-41B3-3B85-0F34-F893278FB1FE}"/>
              </a:ext>
            </a:extLst>
          </p:cNvPr>
          <p:cNvSpPr txBox="1"/>
          <p:nvPr/>
        </p:nvSpPr>
        <p:spPr>
          <a:xfrm>
            <a:off x="3118514" y="3750352"/>
            <a:ext cx="11063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Deque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49A3916-9A32-7147-E884-C798E61C0190}"/>
              </a:ext>
            </a:extLst>
          </p:cNvPr>
          <p:cNvSpPr txBox="1"/>
          <p:nvPr/>
        </p:nvSpPr>
        <p:spPr>
          <a:xfrm>
            <a:off x="9806842" y="3750352"/>
            <a:ext cx="7889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Map</a:t>
            </a:r>
          </a:p>
        </p:txBody>
      </p:sp>
    </p:spTree>
    <p:extLst>
      <p:ext uri="{BB962C8B-B14F-4D97-AF65-F5344CB8AC3E}">
        <p14:creationId xmlns:p14="http://schemas.microsoft.com/office/powerpoint/2010/main" val="2517206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86DA5DC7-CBAD-B062-5509-A22708340F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319004" y="643466"/>
            <a:ext cx="7553991" cy="557106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40B383C-27F9-69B1-22C1-00874566500C}"/>
              </a:ext>
            </a:extLst>
          </p:cNvPr>
          <p:cNvSpPr txBox="1"/>
          <p:nvPr/>
        </p:nvSpPr>
        <p:spPr>
          <a:xfrm>
            <a:off x="5643350" y="4161480"/>
            <a:ext cx="61005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v = {4, -1, 3, 0, 2}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AADC31-E6F8-7AB2-FDEA-38D2D5EE05C8}"/>
              </a:ext>
            </a:extLst>
          </p:cNvPr>
          <p:cNvSpPr txBox="1"/>
          <p:nvPr/>
        </p:nvSpPr>
        <p:spPr>
          <a:xfrm>
            <a:off x="5643350" y="3059667"/>
            <a:ext cx="61005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v = {4}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22CE7BF-18BF-54BD-28D0-F48ED20203FA}"/>
              </a:ext>
            </a:extLst>
          </p:cNvPr>
          <p:cNvSpPr txBox="1"/>
          <p:nvPr/>
        </p:nvSpPr>
        <p:spPr>
          <a:xfrm>
            <a:off x="5643350" y="3244333"/>
            <a:ext cx="61005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v = {4, -1}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554B163-2577-A71F-7F50-5DFC7B55CDBA}"/>
              </a:ext>
            </a:extLst>
          </p:cNvPr>
          <p:cNvSpPr txBox="1"/>
          <p:nvPr/>
        </p:nvSpPr>
        <p:spPr>
          <a:xfrm>
            <a:off x="5643350" y="3640847"/>
            <a:ext cx="61005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v = {4, -1, 3}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6CAD3B5-F48A-3DE2-28FE-D245A0B2E5EC}"/>
              </a:ext>
            </a:extLst>
          </p:cNvPr>
          <p:cNvSpPr txBox="1"/>
          <p:nvPr/>
        </p:nvSpPr>
        <p:spPr>
          <a:xfrm>
            <a:off x="5643350" y="3917599"/>
            <a:ext cx="61005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v = {4, -1, 3, 0}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6482B25-DDD6-0C95-9EFE-DE205EBE50FE}"/>
              </a:ext>
            </a:extLst>
          </p:cNvPr>
          <p:cNvSpPr txBox="1"/>
          <p:nvPr/>
        </p:nvSpPr>
        <p:spPr>
          <a:xfrm>
            <a:off x="6095999" y="4530812"/>
            <a:ext cx="61005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sort(begin, end)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FC2A26A-15B2-A222-80D8-EEDF00516357}"/>
              </a:ext>
            </a:extLst>
          </p:cNvPr>
          <p:cNvSpPr txBox="1"/>
          <p:nvPr/>
        </p:nvSpPr>
        <p:spPr>
          <a:xfrm>
            <a:off x="8195481" y="4497447"/>
            <a:ext cx="61005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v = {-1, 0, 2, 3, 4}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91E87E5-E618-B084-702D-D2491B04E4A2}"/>
              </a:ext>
            </a:extLst>
          </p:cNvPr>
          <p:cNvSpPr txBox="1"/>
          <p:nvPr/>
        </p:nvSpPr>
        <p:spPr>
          <a:xfrm>
            <a:off x="6987655" y="4818674"/>
            <a:ext cx="71514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v = {4, 3, 2, 0, -1}</a:t>
            </a:r>
          </a:p>
        </p:txBody>
      </p:sp>
    </p:spTree>
    <p:extLst>
      <p:ext uri="{BB962C8B-B14F-4D97-AF65-F5344CB8AC3E}">
        <p14:creationId xmlns:p14="http://schemas.microsoft.com/office/powerpoint/2010/main" val="1183843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0" grpId="0"/>
      <p:bldP spid="12" grpId="0"/>
      <p:bldP spid="14" grpId="0"/>
      <p:bldP spid="18" grpId="0"/>
      <p:bldP spid="2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B4286D2F-A216-C993-47AF-29379CFBF6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19004" y="643466"/>
            <a:ext cx="7553991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0951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close-up of a text&#10;&#10;Description automatically generated">
            <a:extLst>
              <a:ext uri="{FF2B5EF4-FFF2-40B4-BE49-F238E27FC236}">
                <a16:creationId xmlns:a16="http://schemas.microsoft.com/office/drawing/2014/main" id="{B01E47F5-DB87-8A52-5499-8B2352F3ED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319004" y="643466"/>
            <a:ext cx="7553991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6528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EBDDCB-F040-A1ED-1E4C-2CE3A93DB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Iterator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CEB25F-3F39-D110-841E-12E839A6D2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Input Iterator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Output Iterator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Forward Iterator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Bidirectional Iterator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Random Access Iterator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8912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070AF-018B-C034-86C1-2D77B64779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How to Use an Iterator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45CE49-0AB9-7750-D74E-06272A77B7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Declare an Iterator</a:t>
            </a:r>
          </a:p>
          <a:p>
            <a:r>
              <a:rPr lang="en-US" b="1" dirty="0"/>
              <a:t>Traverse the Container</a:t>
            </a:r>
          </a:p>
          <a:p>
            <a:r>
              <a:rPr lang="en-US" b="1" dirty="0"/>
              <a:t>Access Elements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51530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4C1137F4-84AE-C770-FD4C-3BA7A2043B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64776" y="0"/>
            <a:ext cx="9218165" cy="6706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5903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F0C2F52-B8A0-36BD-59F4-4695CF29BE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549" y="0"/>
            <a:ext cx="9276077" cy="67551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4BE47F6-B173-9E9E-6445-30C29BD441CA}"/>
              </a:ext>
            </a:extLst>
          </p:cNvPr>
          <p:cNvSpPr txBox="1"/>
          <p:nvPr/>
        </p:nvSpPr>
        <p:spPr>
          <a:xfrm>
            <a:off x="6298442" y="2251459"/>
            <a:ext cx="61005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ar</a:t>
            </a:r>
            <a:r>
              <a:rPr lang="en-US" dirty="0">
                <a:solidFill>
                  <a:srgbClr val="FF0000"/>
                </a:solidFill>
              </a:rPr>
              <a:t> = {1, 2, 3, 4, 5, 34}</a:t>
            </a:r>
          </a:p>
        </p:txBody>
      </p:sp>
    </p:spTree>
    <p:extLst>
      <p:ext uri="{BB962C8B-B14F-4D97-AF65-F5344CB8AC3E}">
        <p14:creationId xmlns:p14="http://schemas.microsoft.com/office/powerpoint/2010/main" val="2071356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FB95360-1415-C477-D512-0434783A0F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7374" y="0"/>
            <a:ext cx="9417254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056F153-04D6-ECDA-A05D-35ACF6F2E7A8}"/>
              </a:ext>
            </a:extLst>
          </p:cNvPr>
          <p:cNvSpPr txBox="1"/>
          <p:nvPr/>
        </p:nvSpPr>
        <p:spPr>
          <a:xfrm>
            <a:off x="9260006" y="2368224"/>
            <a:ext cx="610054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mp</a:t>
            </a:r>
            <a:r>
              <a:rPr lang="en-US" dirty="0">
                <a:solidFill>
                  <a:srgbClr val="FF0000"/>
                </a:solidFill>
              </a:rPr>
              <a:t> = {</a:t>
            </a:r>
          </a:p>
          <a:p>
            <a:r>
              <a:rPr lang="en-US" dirty="0">
                <a:solidFill>
                  <a:srgbClr val="FF0000"/>
                </a:solidFill>
              </a:rPr>
              <a:t>    "</a:t>
            </a:r>
            <a:r>
              <a:rPr lang="en-US" dirty="0" err="1">
                <a:solidFill>
                  <a:srgbClr val="FF0000"/>
                </a:solidFill>
              </a:rPr>
              <a:t>abc</a:t>
            </a:r>
            <a:r>
              <a:rPr lang="en-US" dirty="0">
                <a:solidFill>
                  <a:srgbClr val="FF0000"/>
                </a:solidFill>
              </a:rPr>
              <a:t>" : 10001,</a:t>
            </a:r>
          </a:p>
          <a:p>
            <a:r>
              <a:rPr lang="en-US" dirty="0">
                <a:solidFill>
                  <a:srgbClr val="FF0000"/>
                </a:solidFill>
              </a:rPr>
              <a:t>    "</a:t>
            </a:r>
            <a:r>
              <a:rPr lang="en-US" dirty="0" err="1">
                <a:solidFill>
                  <a:srgbClr val="FF0000"/>
                </a:solidFill>
              </a:rPr>
              <a:t>abcd</a:t>
            </a:r>
            <a:r>
              <a:rPr lang="en-US" dirty="0">
                <a:solidFill>
                  <a:srgbClr val="FF0000"/>
                </a:solidFill>
              </a:rPr>
              <a:t>" : 10002</a:t>
            </a:r>
          </a:p>
          <a:p>
            <a:r>
              <a:rPr lang="en-US" dirty="0">
                <a:solidFill>
                  <a:srgbClr val="FF0000"/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544247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E91D65C-C943-8C7D-707D-BF17E53979B1}"/>
              </a:ext>
            </a:extLst>
          </p:cNvPr>
          <p:cNvSpPr txBox="1"/>
          <p:nvPr/>
        </p:nvSpPr>
        <p:spPr>
          <a:xfrm>
            <a:off x="457200" y="349149"/>
            <a:ext cx="609600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#include &lt;string&gt;</a:t>
            </a:r>
          </a:p>
          <a:p>
            <a:endParaRPr lang="en-US" dirty="0"/>
          </a:p>
          <a:p>
            <a:r>
              <a:rPr lang="en-US" dirty="0"/>
              <a:t>// Class to manage a list of book titles</a:t>
            </a:r>
          </a:p>
          <a:p>
            <a:r>
              <a:rPr lang="en-US" dirty="0"/>
              <a:t>class </a:t>
            </a:r>
            <a:r>
              <a:rPr lang="en-US" dirty="0" err="1"/>
              <a:t>BookList</a:t>
            </a:r>
            <a:r>
              <a:rPr lang="en-US" dirty="0"/>
              <a:t> {</a:t>
            </a:r>
          </a:p>
          <a:p>
            <a:r>
              <a:rPr lang="en-US" dirty="0"/>
              <a:t>private:</a:t>
            </a:r>
          </a:p>
          <a:p>
            <a:r>
              <a:rPr lang="en-US" dirty="0"/>
              <a:t>    std::string* books;   // Dynamic array to store book titles</a:t>
            </a:r>
          </a:p>
          <a:p>
            <a:r>
              <a:rPr lang="en-US" dirty="0"/>
              <a:t>    int capacity;         // Maximum capacity of the array</a:t>
            </a:r>
          </a:p>
          <a:p>
            <a:r>
              <a:rPr lang="en-US" dirty="0"/>
              <a:t>    int size;             // Current number of books in the array</a:t>
            </a:r>
          </a:p>
          <a:p>
            <a:endParaRPr lang="en-US" dirty="0"/>
          </a:p>
          <a:p>
            <a:r>
              <a:rPr lang="en-US" dirty="0"/>
              <a:t>    // Helper function to expand the array when it gets full</a:t>
            </a:r>
          </a:p>
          <a:p>
            <a:r>
              <a:rPr lang="en-US" dirty="0"/>
              <a:t>    void resize();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3D1DCDB-70F1-57AA-30DA-54F27DA9A0B2}"/>
              </a:ext>
            </a:extLst>
          </p:cNvPr>
          <p:cNvSpPr txBox="1"/>
          <p:nvPr/>
        </p:nvSpPr>
        <p:spPr>
          <a:xfrm>
            <a:off x="6331527" y="45543"/>
            <a:ext cx="6096000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public:</a:t>
            </a:r>
          </a:p>
          <a:p>
            <a:r>
              <a:rPr lang="en-US" dirty="0"/>
              <a:t>    // Constructor to initialize the array</a:t>
            </a:r>
          </a:p>
          <a:p>
            <a:r>
              <a:rPr lang="en-US" dirty="0"/>
              <a:t>    </a:t>
            </a:r>
            <a:r>
              <a:rPr lang="en-US" dirty="0" err="1"/>
              <a:t>BookList</a:t>
            </a:r>
            <a:r>
              <a:rPr lang="en-US" dirty="0"/>
              <a:t>(int </a:t>
            </a:r>
            <a:r>
              <a:rPr lang="en-US" dirty="0" err="1"/>
              <a:t>initialCapacity</a:t>
            </a:r>
            <a:r>
              <a:rPr lang="en-US" dirty="0"/>
              <a:t> = 10);</a:t>
            </a:r>
          </a:p>
          <a:p>
            <a:endParaRPr lang="en-US" dirty="0"/>
          </a:p>
          <a:p>
            <a:r>
              <a:rPr lang="en-US" dirty="0"/>
              <a:t>    // Destructor to clean up memory</a:t>
            </a:r>
          </a:p>
          <a:p>
            <a:r>
              <a:rPr lang="en-US" dirty="0"/>
              <a:t>    ~</a:t>
            </a:r>
            <a:r>
              <a:rPr lang="en-US" dirty="0" err="1"/>
              <a:t>BookList</a:t>
            </a:r>
            <a:r>
              <a:rPr lang="en-US" dirty="0"/>
              <a:t>();</a:t>
            </a:r>
          </a:p>
          <a:p>
            <a:endParaRPr lang="en-US" dirty="0"/>
          </a:p>
          <a:p>
            <a:r>
              <a:rPr lang="en-US" dirty="0"/>
              <a:t>    // Function to add a book title</a:t>
            </a:r>
          </a:p>
          <a:p>
            <a:r>
              <a:rPr lang="en-US" dirty="0"/>
              <a:t>    void </a:t>
            </a:r>
            <a:r>
              <a:rPr lang="en-US" dirty="0" err="1"/>
              <a:t>addBook</a:t>
            </a:r>
            <a:r>
              <a:rPr lang="en-US" dirty="0"/>
              <a:t>(const std::string&amp; </a:t>
            </a:r>
            <a:r>
              <a:rPr lang="en-US" dirty="0" err="1"/>
              <a:t>bookTitle</a:t>
            </a:r>
            <a:r>
              <a:rPr lang="en-US" dirty="0"/>
              <a:t>);</a:t>
            </a:r>
          </a:p>
          <a:p>
            <a:endParaRPr lang="en-US" dirty="0"/>
          </a:p>
          <a:p>
            <a:r>
              <a:rPr lang="en-US" dirty="0"/>
              <a:t>    // Function to remove a book title</a:t>
            </a:r>
          </a:p>
          <a:p>
            <a:r>
              <a:rPr lang="en-US" dirty="0"/>
              <a:t>    void </a:t>
            </a:r>
            <a:r>
              <a:rPr lang="en-US" dirty="0" err="1"/>
              <a:t>removeBook</a:t>
            </a:r>
            <a:r>
              <a:rPr lang="en-US" dirty="0"/>
              <a:t>(const std::string&amp; </a:t>
            </a:r>
            <a:r>
              <a:rPr lang="en-US" dirty="0" err="1"/>
              <a:t>bookTitle</a:t>
            </a:r>
            <a:r>
              <a:rPr lang="en-US" dirty="0"/>
              <a:t>);</a:t>
            </a:r>
          </a:p>
          <a:p>
            <a:endParaRPr lang="en-US" dirty="0"/>
          </a:p>
          <a:p>
            <a:r>
              <a:rPr lang="en-US" dirty="0"/>
              <a:t>    // Function to search for a book title</a:t>
            </a:r>
          </a:p>
          <a:p>
            <a:r>
              <a:rPr lang="en-US" dirty="0"/>
              <a:t>    bool </a:t>
            </a:r>
            <a:r>
              <a:rPr lang="en-US" dirty="0" err="1"/>
              <a:t>searchBook</a:t>
            </a:r>
            <a:r>
              <a:rPr lang="en-US" dirty="0"/>
              <a:t>(const std::string&amp; </a:t>
            </a:r>
            <a:r>
              <a:rPr lang="en-US" dirty="0" err="1"/>
              <a:t>bookTitle</a:t>
            </a:r>
            <a:r>
              <a:rPr lang="en-US" dirty="0"/>
              <a:t>) const;</a:t>
            </a:r>
          </a:p>
          <a:p>
            <a:endParaRPr lang="en-US" dirty="0"/>
          </a:p>
          <a:p>
            <a:r>
              <a:rPr lang="en-US" dirty="0"/>
              <a:t>    // Function to list all books</a:t>
            </a:r>
          </a:p>
          <a:p>
            <a:r>
              <a:rPr lang="en-US" dirty="0"/>
              <a:t>    void </a:t>
            </a:r>
            <a:r>
              <a:rPr lang="en-US" dirty="0" err="1"/>
              <a:t>listBooks</a:t>
            </a:r>
            <a:r>
              <a:rPr lang="en-US" dirty="0"/>
              <a:t>() const;</a:t>
            </a:r>
          </a:p>
          <a:p>
            <a:endParaRPr lang="en-US" dirty="0"/>
          </a:p>
          <a:p>
            <a:r>
              <a:rPr lang="en-US" dirty="0"/>
              <a:t>    // Function to sort books alphabetically</a:t>
            </a:r>
          </a:p>
          <a:p>
            <a:r>
              <a:rPr lang="en-US" dirty="0"/>
              <a:t>    void </a:t>
            </a:r>
            <a:r>
              <a:rPr lang="en-US" dirty="0" err="1"/>
              <a:t>sortBooks</a:t>
            </a:r>
            <a:r>
              <a:rPr lang="en-US" dirty="0"/>
              <a:t>();</a:t>
            </a:r>
          </a:p>
          <a:p>
            <a:r>
              <a:rPr lang="en-US" dirty="0"/>
              <a:t>};</a:t>
            </a:r>
          </a:p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70FA42-3E5C-A601-FFD3-F4398A2BC77F}"/>
              </a:ext>
            </a:extLst>
          </p:cNvPr>
          <p:cNvSpPr txBox="1"/>
          <p:nvPr/>
        </p:nvSpPr>
        <p:spPr>
          <a:xfrm>
            <a:off x="300251" y="4189863"/>
            <a:ext cx="554478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Manually implement</a:t>
            </a:r>
          </a:p>
          <a:p>
            <a:r>
              <a:rPr lang="en-US" sz="2400" b="1" dirty="0">
                <a:solidFill>
                  <a:srgbClr val="FF0000"/>
                </a:solidFill>
              </a:rPr>
              <a:t>Custom functions</a:t>
            </a:r>
          </a:p>
          <a:p>
            <a:r>
              <a:rPr lang="en-US" sz="2400" b="1" dirty="0">
                <a:solidFill>
                  <a:srgbClr val="FF0000"/>
                </a:solidFill>
              </a:rPr>
              <a:t>Handle memory management yourself</a:t>
            </a:r>
          </a:p>
          <a:p>
            <a:endParaRPr 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7917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CBCA3-DD5E-C204-9CF7-F1D5320125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4EE767-9685-A74C-AA3D-1EE828214B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3D927E-1104-6413-2365-840FFB77AF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598922"/>
            <a:ext cx="7772400" cy="5660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6457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91C76BDA-EFE7-0466-7514-E31049596C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67087" y="643466"/>
            <a:ext cx="7657825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707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233D95-F36D-F3CF-1B78-4731AEE61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Typical Iterator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0F8AFE-7A47-E2D1-3F88-C1B14F5F80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Dereference Operator (*):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r>
              <a:rPr lang="en-US" b="1" dirty="0"/>
              <a:t>Increment Operator (++)</a:t>
            </a:r>
          </a:p>
          <a:p>
            <a:endParaRPr lang="en-US" b="1" dirty="0"/>
          </a:p>
          <a:p>
            <a:r>
              <a:rPr lang="en-US" b="1" dirty="0"/>
              <a:t>Equality and Inequality Operators (==, !=)</a:t>
            </a:r>
          </a:p>
          <a:p>
            <a:endParaRPr lang="en-US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387F76-6BDB-9001-3F6B-5C758BBF0978}"/>
              </a:ext>
            </a:extLst>
          </p:cNvPr>
          <p:cNvSpPr txBox="1"/>
          <p:nvPr/>
        </p:nvSpPr>
        <p:spPr>
          <a:xfrm>
            <a:off x="6216555" y="1690688"/>
            <a:ext cx="610054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T&amp; operator*() {</a:t>
            </a:r>
          </a:p>
          <a:p>
            <a:r>
              <a:rPr lang="en-US" dirty="0"/>
              <a:t>    return </a:t>
            </a:r>
            <a:r>
              <a:rPr lang="en-US" dirty="0" err="1"/>
              <a:t>ptr</a:t>
            </a:r>
            <a:r>
              <a:rPr lang="en-US" dirty="0"/>
              <a:t>-&gt;data; // Hypothetical access to data in the container</a:t>
            </a:r>
          </a:p>
          <a:p>
            <a:r>
              <a:rPr lang="en-US" dirty="0"/>
              <a:t>}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BC4A07-5431-6872-1ACF-67A4E9909FC1}"/>
              </a:ext>
            </a:extLst>
          </p:cNvPr>
          <p:cNvSpPr txBox="1"/>
          <p:nvPr/>
        </p:nvSpPr>
        <p:spPr>
          <a:xfrm>
            <a:off x="6030036" y="3366819"/>
            <a:ext cx="616196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Iterator&amp; operator++() {</a:t>
            </a:r>
          </a:p>
          <a:p>
            <a:r>
              <a:rPr lang="en-US" dirty="0"/>
              <a:t>    </a:t>
            </a:r>
            <a:r>
              <a:rPr lang="en-US" dirty="0" err="1"/>
              <a:t>ptr</a:t>
            </a:r>
            <a:r>
              <a:rPr lang="en-US" dirty="0"/>
              <a:t> = </a:t>
            </a:r>
            <a:r>
              <a:rPr lang="en-US" dirty="0" err="1"/>
              <a:t>ptr</a:t>
            </a:r>
            <a:r>
              <a:rPr lang="en-US" dirty="0"/>
              <a:t>-&gt;next; // Hypothetical movement in the container</a:t>
            </a:r>
          </a:p>
          <a:p>
            <a:r>
              <a:rPr lang="en-US" dirty="0"/>
              <a:t>    return *this;</a:t>
            </a:r>
          </a:p>
          <a:p>
            <a:r>
              <a:rPr lang="en-US" dirty="0"/>
              <a:t>}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C5300A3-9F6F-96C4-D48B-A4377F72C498}"/>
              </a:ext>
            </a:extLst>
          </p:cNvPr>
          <p:cNvSpPr txBox="1"/>
          <p:nvPr/>
        </p:nvSpPr>
        <p:spPr>
          <a:xfrm>
            <a:off x="6561161" y="5646677"/>
            <a:ext cx="616196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bool operator!=(const Iterator&amp; other) const {</a:t>
            </a:r>
          </a:p>
          <a:p>
            <a:r>
              <a:rPr lang="en-US" dirty="0"/>
              <a:t>    return </a:t>
            </a:r>
            <a:r>
              <a:rPr lang="en-US" dirty="0" err="1"/>
              <a:t>ptr</a:t>
            </a:r>
            <a:r>
              <a:rPr lang="en-US" dirty="0"/>
              <a:t> != </a:t>
            </a:r>
            <a:r>
              <a:rPr lang="en-US" dirty="0" err="1"/>
              <a:t>other.ptr</a:t>
            </a:r>
            <a:r>
              <a:rPr lang="en-US" dirty="0"/>
              <a:t>;</a:t>
            </a:r>
          </a:p>
          <a:p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9348039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57A5467-B17E-AE01-3C4A-7BBCB34FF6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7374" y="0"/>
            <a:ext cx="9183644" cy="6687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2212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722B2DD-E14D-4972-9D98-5D6E61B1B2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CFB124C-4B0C-4A81-8633-17257B1516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82006" y="569844"/>
            <a:ext cx="8427988" cy="5649981"/>
          </a:xfrm>
          <a:prstGeom prst="rect">
            <a:avLst/>
          </a:prstGeom>
          <a:ln>
            <a:noFill/>
          </a:ln>
          <a:effectLst>
            <a:outerShdw blurRad="317500" dist="317500" dir="7140000" sx="95000" sy="95000" algn="t" rotWithShape="0">
              <a:srgbClr val="000000">
                <a:alpha val="2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Content Placeholder 3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D3C461DD-D1AE-0C9B-F433-7E86A15E43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 r="1" b="8100"/>
          <a:stretch/>
        </p:blipFill>
        <p:spPr>
          <a:xfrm>
            <a:off x="1223473" y="1"/>
            <a:ext cx="9961565" cy="6660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7012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1B2B030-4738-4359-9E46-144B7C8BFF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117" y="8300"/>
            <a:ext cx="12193117" cy="6849700"/>
          </a:xfrm>
          <a:prstGeom prst="rect">
            <a:avLst/>
          </a:prstGeom>
          <a:solidFill>
            <a:schemeClr val="bg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722B2DD-E14D-4972-9D98-5D6E61B1B2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144310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CBD423CC-FC48-DFB4-34DE-9102EFFDF7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 t="525" b="22062"/>
          <a:stretch/>
        </p:blipFill>
        <p:spPr>
          <a:xfrm>
            <a:off x="20" y="10"/>
            <a:ext cx="12191980" cy="68662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4E56804-2151-EDAF-189E-537520A40021}"/>
              </a:ext>
            </a:extLst>
          </p:cNvPr>
          <p:cNvSpPr txBox="1"/>
          <p:nvPr/>
        </p:nvSpPr>
        <p:spPr>
          <a:xfrm>
            <a:off x="8617881" y="3739065"/>
            <a:ext cx="61005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x = [100, 200, 110]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4F3570-ECAF-45F1-3823-70124B75A0EF}"/>
              </a:ext>
            </a:extLst>
          </p:cNvPr>
          <p:cNvSpPr txBox="1"/>
          <p:nvPr/>
        </p:nvSpPr>
        <p:spPr>
          <a:xfrm>
            <a:off x="10205113" y="4074699"/>
            <a:ext cx="136818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/>
              <a:t>itr.ptr</a:t>
            </a:r>
            <a:r>
              <a:rPr lang="en-US" b="1" dirty="0"/>
              <a:t> -&gt; x</a:t>
            </a:r>
          </a:p>
          <a:p>
            <a:r>
              <a:rPr lang="en-US" b="1" dirty="0" err="1"/>
              <a:t>itr.index</a:t>
            </a:r>
            <a:r>
              <a:rPr lang="en-US" b="1" dirty="0"/>
              <a:t> = 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A38FAE0-11E5-E105-F484-80C0FD87908B}"/>
              </a:ext>
            </a:extLst>
          </p:cNvPr>
          <p:cNvSpPr txBox="1"/>
          <p:nvPr/>
        </p:nvSpPr>
        <p:spPr>
          <a:xfrm>
            <a:off x="2410766" y="3792055"/>
            <a:ext cx="13681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BF40273-3DBD-1245-740E-53ABB4597CA1}"/>
              </a:ext>
            </a:extLst>
          </p:cNvPr>
          <p:cNvSpPr txBox="1"/>
          <p:nvPr/>
        </p:nvSpPr>
        <p:spPr>
          <a:xfrm>
            <a:off x="460612" y="6182015"/>
            <a:ext cx="73629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return </a:t>
            </a:r>
            <a:r>
              <a:rPr lang="en-US" b="1" dirty="0" err="1">
                <a:solidFill>
                  <a:srgbClr val="FF0000"/>
                </a:solidFill>
              </a:rPr>
              <a:t>ptr</a:t>
            </a:r>
            <a:r>
              <a:rPr lang="en-US" b="1" dirty="0">
                <a:solidFill>
                  <a:srgbClr val="FF0000"/>
                </a:solidFill>
              </a:rPr>
              <a:t>-&gt;storage[1]; // Access `x[1]`, which is `200`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22ADBA6-541D-4073-6E24-9F31B86BDAC7}"/>
              </a:ext>
            </a:extLst>
          </p:cNvPr>
          <p:cNvCxnSpPr/>
          <p:nvPr/>
        </p:nvCxnSpPr>
        <p:spPr>
          <a:xfrm flipV="1">
            <a:off x="2115403" y="5349922"/>
            <a:ext cx="450376" cy="83209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87A6E99-33D0-1658-EAC0-2C3FCFD09119}"/>
              </a:ext>
            </a:extLst>
          </p:cNvPr>
          <p:cNvSpPr txBox="1"/>
          <p:nvPr/>
        </p:nvSpPr>
        <p:spPr>
          <a:xfrm>
            <a:off x="9117618" y="4999840"/>
            <a:ext cx="73629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200</a:t>
            </a:r>
          </a:p>
        </p:txBody>
      </p:sp>
    </p:spTree>
    <p:extLst>
      <p:ext uri="{BB962C8B-B14F-4D97-AF65-F5344CB8AC3E}">
        <p14:creationId xmlns:p14="http://schemas.microsoft.com/office/powerpoint/2010/main" val="902223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  <p:bldP spid="1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017B9-1D2D-1144-51F9-82C52A28C7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Function Objects or Functors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4D42DF-F5FB-2517-20D0-E389BF0F21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C++, a functor is any class or struct that overloads the () operator.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Header &lt;functional&gt; is Required.</a:t>
            </a:r>
          </a:p>
          <a:p>
            <a:pPr marL="457200" lvl="1" indent="0">
              <a:buNone/>
            </a:pPr>
            <a:r>
              <a:rPr lang="en-US" dirty="0"/>
              <a:t>	std::plus, std::minus, std::multiplies, std::divides, </a:t>
            </a:r>
            <a:r>
              <a:rPr lang="en-US" dirty="0" err="1"/>
              <a:t>etc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Using Functors Like Functions.</a:t>
            </a:r>
          </a:p>
          <a:p>
            <a:pPr marL="457200" lvl="1" indent="0">
              <a:buNone/>
            </a:pPr>
            <a:r>
              <a:rPr lang="en-US" dirty="0"/>
              <a:t>       std::transform, std::sort, or std::accumulate</a:t>
            </a:r>
          </a:p>
        </p:txBody>
      </p:sp>
    </p:spTree>
    <p:extLst>
      <p:ext uri="{BB962C8B-B14F-4D97-AF65-F5344CB8AC3E}">
        <p14:creationId xmlns:p14="http://schemas.microsoft.com/office/powerpoint/2010/main" val="12996539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9620471-5FFE-E6A4-9A0B-8E894C9D76F0}"/>
              </a:ext>
            </a:extLst>
          </p:cNvPr>
          <p:cNvSpPr txBox="1"/>
          <p:nvPr/>
        </p:nvSpPr>
        <p:spPr>
          <a:xfrm>
            <a:off x="941696" y="62259"/>
            <a:ext cx="11054686" cy="618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#include &lt;iostream&gt;</a:t>
            </a:r>
          </a:p>
          <a:p>
            <a:r>
              <a:rPr lang="en-US" dirty="0"/>
              <a:t>#include &lt;vector&gt;</a:t>
            </a:r>
          </a:p>
          <a:p>
            <a:r>
              <a:rPr lang="en-US" dirty="0"/>
              <a:t>#include &lt;numeric&gt;   // For std::accumulate</a:t>
            </a:r>
          </a:p>
          <a:p>
            <a:r>
              <a:rPr lang="en-US" b="1" dirty="0"/>
              <a:t>#include &lt;functional&gt; // For std::multiplies</a:t>
            </a:r>
          </a:p>
          <a:p>
            <a:endParaRPr lang="en-US" dirty="0"/>
          </a:p>
          <a:p>
            <a:r>
              <a:rPr lang="en-US" dirty="0"/>
              <a:t>int main() {</a:t>
            </a:r>
          </a:p>
          <a:p>
            <a:r>
              <a:rPr lang="en-US" dirty="0"/>
              <a:t>    // Create a vector of integers</a:t>
            </a:r>
          </a:p>
          <a:p>
            <a:r>
              <a:rPr lang="en-US" dirty="0"/>
              <a:t>    std::vector&lt;int&gt; numbers = {1, 2, 3, 4, 5};</a:t>
            </a:r>
          </a:p>
          <a:p>
            <a:endParaRPr lang="en-US" dirty="0"/>
          </a:p>
          <a:p>
            <a:r>
              <a:rPr lang="en-US" dirty="0"/>
              <a:t>    // Use std::accumulate to multiply all elements in the vector</a:t>
            </a:r>
          </a:p>
          <a:p>
            <a:r>
              <a:rPr lang="en-US" dirty="0"/>
              <a:t>    int product = std::</a:t>
            </a:r>
            <a:r>
              <a:rPr lang="en-US" b="1" dirty="0"/>
              <a:t>accumulate</a:t>
            </a:r>
            <a:r>
              <a:rPr lang="en-US" dirty="0"/>
              <a:t>(</a:t>
            </a:r>
          </a:p>
          <a:p>
            <a:r>
              <a:rPr lang="en-US" dirty="0"/>
              <a:t>        </a:t>
            </a:r>
            <a:r>
              <a:rPr lang="en-US" dirty="0" err="1"/>
              <a:t>numbers.begin</a:t>
            </a:r>
            <a:r>
              <a:rPr lang="en-US" dirty="0"/>
              <a:t>(),  // Start of the range</a:t>
            </a:r>
          </a:p>
          <a:p>
            <a:r>
              <a:rPr lang="en-US" dirty="0"/>
              <a:t>        </a:t>
            </a:r>
            <a:r>
              <a:rPr lang="en-US" dirty="0" err="1"/>
              <a:t>numbers.end</a:t>
            </a:r>
            <a:r>
              <a:rPr lang="en-US" dirty="0"/>
              <a:t>(),    // End of the range</a:t>
            </a:r>
          </a:p>
          <a:p>
            <a:r>
              <a:rPr lang="en-US" dirty="0"/>
              <a:t>        1,                // Initial value for the product</a:t>
            </a:r>
          </a:p>
          <a:p>
            <a:r>
              <a:rPr lang="en-US" dirty="0"/>
              <a:t>        std::</a:t>
            </a:r>
            <a:r>
              <a:rPr lang="en-US" b="1" dirty="0"/>
              <a:t>multiplies</a:t>
            </a:r>
            <a:r>
              <a:rPr lang="en-US" dirty="0"/>
              <a:t>&lt;int&gt;() // Functor to multiply elements</a:t>
            </a:r>
          </a:p>
          <a:p>
            <a:r>
              <a:rPr lang="en-US" dirty="0"/>
              <a:t>    );</a:t>
            </a:r>
          </a:p>
          <a:p>
            <a:endParaRPr lang="en-US" dirty="0"/>
          </a:p>
          <a:p>
            <a:r>
              <a:rPr lang="en-US" dirty="0"/>
              <a:t>    // Output the result</a:t>
            </a:r>
          </a:p>
          <a:p>
            <a:r>
              <a:rPr lang="en-US" dirty="0"/>
              <a:t>    std::</a:t>
            </a:r>
            <a:r>
              <a:rPr lang="en-US" dirty="0" err="1"/>
              <a:t>cout</a:t>
            </a:r>
            <a:r>
              <a:rPr lang="en-US" dirty="0"/>
              <a:t> &lt;&lt; "The product of all elements in the vector is: " &lt;&lt; product &lt;&lt; std::</a:t>
            </a:r>
            <a:r>
              <a:rPr lang="en-US" dirty="0" err="1"/>
              <a:t>endl</a:t>
            </a:r>
            <a:r>
              <a:rPr lang="en-US" dirty="0"/>
              <a:t>;</a:t>
            </a:r>
          </a:p>
          <a:p>
            <a:endParaRPr lang="en-US" dirty="0"/>
          </a:p>
          <a:p>
            <a:r>
              <a:rPr lang="en-US" dirty="0"/>
              <a:t>    return 0;</a:t>
            </a:r>
          </a:p>
          <a:p>
            <a:r>
              <a:rPr lang="en-US" dirty="0"/>
              <a:t>}</a:t>
            </a:r>
          </a:p>
        </p:txBody>
      </p:sp>
      <p:sp>
        <p:nvSpPr>
          <p:cNvPr id="7" name="Cloud 6">
            <a:extLst>
              <a:ext uri="{FF2B5EF4-FFF2-40B4-BE49-F238E27FC236}">
                <a16:creationId xmlns:a16="http://schemas.microsoft.com/office/drawing/2014/main" id="{0B0DF589-D1FC-A4AC-B9BA-516158F04119}"/>
              </a:ext>
            </a:extLst>
          </p:cNvPr>
          <p:cNvSpPr/>
          <p:nvPr/>
        </p:nvSpPr>
        <p:spPr>
          <a:xfrm>
            <a:off x="7751928" y="1378424"/>
            <a:ext cx="4440072" cy="2688609"/>
          </a:xfrm>
          <a:prstGeom prst="cloud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Reduce a sequence of elements to a single value by applying a specified operation (e.g., summation, multiplication).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8D4481E-3A0B-D6EC-20CA-CE4EA5C22255}"/>
              </a:ext>
            </a:extLst>
          </p:cNvPr>
          <p:cNvCxnSpPr/>
          <p:nvPr/>
        </p:nvCxnSpPr>
        <p:spPr>
          <a:xfrm>
            <a:off x="4244454" y="2975212"/>
            <a:ext cx="3630304" cy="0"/>
          </a:xfrm>
          <a:prstGeom prst="straightConnector1">
            <a:avLst/>
          </a:prstGeom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FB3A3FD-622D-4592-9ED0-AAD35115530A}"/>
              </a:ext>
            </a:extLst>
          </p:cNvPr>
          <p:cNvSpPr txBox="1"/>
          <p:nvPr/>
        </p:nvSpPr>
        <p:spPr>
          <a:xfrm>
            <a:off x="4022678" y="4427224"/>
            <a:ext cx="61073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1 * 1 * 2 * 3 * 4 * 5 = 120</a:t>
            </a:r>
          </a:p>
        </p:txBody>
      </p:sp>
    </p:spTree>
    <p:extLst>
      <p:ext uri="{BB962C8B-B14F-4D97-AF65-F5344CB8AC3E}">
        <p14:creationId xmlns:p14="http://schemas.microsoft.com/office/powerpoint/2010/main" val="1900223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3F5DE1-B61D-BB8E-7BAA-509EF21129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925C980-61A8-B9CD-4D96-6BE12BBBE276}"/>
              </a:ext>
            </a:extLst>
          </p:cNvPr>
          <p:cNvSpPr txBox="1"/>
          <p:nvPr/>
        </p:nvSpPr>
        <p:spPr>
          <a:xfrm>
            <a:off x="457200" y="349149"/>
            <a:ext cx="609600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#include &lt;string&gt;</a:t>
            </a:r>
          </a:p>
          <a:p>
            <a:endParaRPr lang="en-US" dirty="0"/>
          </a:p>
          <a:p>
            <a:r>
              <a:rPr lang="en-US" dirty="0"/>
              <a:t>// Class to manage a list of book titles</a:t>
            </a:r>
          </a:p>
          <a:p>
            <a:r>
              <a:rPr lang="en-US" dirty="0"/>
              <a:t>class </a:t>
            </a:r>
            <a:r>
              <a:rPr lang="en-US" dirty="0" err="1"/>
              <a:t>BookList</a:t>
            </a:r>
            <a:r>
              <a:rPr lang="en-US" dirty="0"/>
              <a:t> {</a:t>
            </a:r>
          </a:p>
          <a:p>
            <a:r>
              <a:rPr lang="en-US" dirty="0"/>
              <a:t>private:</a:t>
            </a:r>
          </a:p>
          <a:p>
            <a:r>
              <a:rPr lang="en-US" dirty="0"/>
              <a:t>    std::string* books;   // Dynamic array to store book titles</a:t>
            </a:r>
          </a:p>
          <a:p>
            <a:r>
              <a:rPr lang="en-US" dirty="0"/>
              <a:t>    int capacity;         // Maximum capacity of the array</a:t>
            </a:r>
          </a:p>
          <a:p>
            <a:r>
              <a:rPr lang="en-US" dirty="0"/>
              <a:t>    int size;             // Current number of books in the array</a:t>
            </a:r>
          </a:p>
          <a:p>
            <a:endParaRPr lang="en-US" dirty="0"/>
          </a:p>
          <a:p>
            <a:r>
              <a:rPr lang="en-US" dirty="0"/>
              <a:t>    // Helper function to expand the array when it gets full</a:t>
            </a:r>
          </a:p>
          <a:p>
            <a:r>
              <a:rPr lang="en-US" dirty="0"/>
              <a:t>    void resize();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62BE3C-289B-4C57-DDD2-59919D1634EA}"/>
              </a:ext>
            </a:extLst>
          </p:cNvPr>
          <p:cNvSpPr txBox="1"/>
          <p:nvPr/>
        </p:nvSpPr>
        <p:spPr>
          <a:xfrm>
            <a:off x="6331527" y="45543"/>
            <a:ext cx="6096000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public:</a:t>
            </a:r>
          </a:p>
          <a:p>
            <a:r>
              <a:rPr lang="en-US" dirty="0"/>
              <a:t>    // Constructor to initialize the array</a:t>
            </a:r>
          </a:p>
          <a:p>
            <a:r>
              <a:rPr lang="en-US" dirty="0"/>
              <a:t>    </a:t>
            </a:r>
            <a:r>
              <a:rPr lang="en-US" dirty="0" err="1"/>
              <a:t>BookList</a:t>
            </a:r>
            <a:r>
              <a:rPr lang="en-US" dirty="0"/>
              <a:t>(int </a:t>
            </a:r>
            <a:r>
              <a:rPr lang="en-US" dirty="0" err="1"/>
              <a:t>initialCapacity</a:t>
            </a:r>
            <a:r>
              <a:rPr lang="en-US" dirty="0"/>
              <a:t> = 10);</a:t>
            </a:r>
          </a:p>
          <a:p>
            <a:endParaRPr lang="en-US" dirty="0"/>
          </a:p>
          <a:p>
            <a:r>
              <a:rPr lang="en-US" dirty="0"/>
              <a:t>    // Destructor to clean up memory</a:t>
            </a:r>
          </a:p>
          <a:p>
            <a:r>
              <a:rPr lang="en-US" dirty="0"/>
              <a:t>    ~</a:t>
            </a:r>
            <a:r>
              <a:rPr lang="en-US" dirty="0" err="1"/>
              <a:t>BookList</a:t>
            </a:r>
            <a:r>
              <a:rPr lang="en-US" dirty="0"/>
              <a:t>();</a:t>
            </a:r>
          </a:p>
          <a:p>
            <a:endParaRPr lang="en-US" dirty="0"/>
          </a:p>
          <a:p>
            <a:r>
              <a:rPr lang="en-US" dirty="0"/>
              <a:t>    // Function to add a book title</a:t>
            </a:r>
          </a:p>
          <a:p>
            <a:r>
              <a:rPr lang="en-US" dirty="0"/>
              <a:t>    void </a:t>
            </a:r>
            <a:r>
              <a:rPr lang="en-US" dirty="0" err="1"/>
              <a:t>addBook</a:t>
            </a:r>
            <a:r>
              <a:rPr lang="en-US" dirty="0"/>
              <a:t>(const std::string&amp; </a:t>
            </a:r>
            <a:r>
              <a:rPr lang="en-US" dirty="0" err="1"/>
              <a:t>bookTitle</a:t>
            </a:r>
            <a:r>
              <a:rPr lang="en-US" dirty="0"/>
              <a:t>);</a:t>
            </a:r>
          </a:p>
          <a:p>
            <a:endParaRPr lang="en-US" dirty="0"/>
          </a:p>
          <a:p>
            <a:r>
              <a:rPr lang="en-US" dirty="0"/>
              <a:t>    // Function to remove a book title</a:t>
            </a:r>
          </a:p>
          <a:p>
            <a:r>
              <a:rPr lang="en-US" dirty="0"/>
              <a:t>    void </a:t>
            </a:r>
            <a:r>
              <a:rPr lang="en-US" dirty="0" err="1"/>
              <a:t>removeBook</a:t>
            </a:r>
            <a:r>
              <a:rPr lang="en-US" dirty="0"/>
              <a:t>(const std::string&amp; </a:t>
            </a:r>
            <a:r>
              <a:rPr lang="en-US" dirty="0" err="1"/>
              <a:t>bookTitle</a:t>
            </a:r>
            <a:r>
              <a:rPr lang="en-US" dirty="0"/>
              <a:t>);</a:t>
            </a:r>
          </a:p>
          <a:p>
            <a:endParaRPr lang="en-US" dirty="0"/>
          </a:p>
          <a:p>
            <a:r>
              <a:rPr lang="en-US" dirty="0"/>
              <a:t>    // Function to search for a book title</a:t>
            </a:r>
          </a:p>
          <a:p>
            <a:r>
              <a:rPr lang="en-US" dirty="0"/>
              <a:t>    bool </a:t>
            </a:r>
            <a:r>
              <a:rPr lang="en-US" dirty="0" err="1"/>
              <a:t>searchBook</a:t>
            </a:r>
            <a:r>
              <a:rPr lang="en-US" dirty="0"/>
              <a:t>(const std::string&amp; </a:t>
            </a:r>
            <a:r>
              <a:rPr lang="en-US" dirty="0" err="1"/>
              <a:t>bookTitle</a:t>
            </a:r>
            <a:r>
              <a:rPr lang="en-US" dirty="0"/>
              <a:t>) const;</a:t>
            </a:r>
          </a:p>
          <a:p>
            <a:endParaRPr lang="en-US" dirty="0"/>
          </a:p>
          <a:p>
            <a:r>
              <a:rPr lang="en-US" dirty="0"/>
              <a:t>    // Function to list all books</a:t>
            </a:r>
          </a:p>
          <a:p>
            <a:r>
              <a:rPr lang="en-US" dirty="0"/>
              <a:t>    void </a:t>
            </a:r>
            <a:r>
              <a:rPr lang="en-US" dirty="0" err="1"/>
              <a:t>listBooks</a:t>
            </a:r>
            <a:r>
              <a:rPr lang="en-US" dirty="0"/>
              <a:t>() const;</a:t>
            </a:r>
          </a:p>
          <a:p>
            <a:endParaRPr lang="en-US" dirty="0"/>
          </a:p>
          <a:p>
            <a:r>
              <a:rPr lang="en-US" dirty="0"/>
              <a:t>    // Function to sort books alphabetically</a:t>
            </a:r>
          </a:p>
          <a:p>
            <a:r>
              <a:rPr lang="en-US" dirty="0"/>
              <a:t>    void </a:t>
            </a:r>
            <a:r>
              <a:rPr lang="en-US" dirty="0" err="1"/>
              <a:t>sortBooks</a:t>
            </a:r>
            <a:r>
              <a:rPr lang="en-US" dirty="0"/>
              <a:t>();</a:t>
            </a:r>
          </a:p>
          <a:p>
            <a:r>
              <a:rPr lang="en-US" dirty="0"/>
              <a:t>};</a:t>
            </a:r>
          </a:p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FEB2C1-F04B-8F3A-8299-FE8469C9E281}"/>
              </a:ext>
            </a:extLst>
          </p:cNvPr>
          <p:cNvSpPr txBox="1"/>
          <p:nvPr/>
        </p:nvSpPr>
        <p:spPr>
          <a:xfrm>
            <a:off x="300251" y="4189863"/>
            <a:ext cx="554478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Manually implement</a:t>
            </a:r>
          </a:p>
          <a:p>
            <a:r>
              <a:rPr lang="en-US" sz="2400" b="1" dirty="0">
                <a:solidFill>
                  <a:srgbClr val="FF0000"/>
                </a:solidFill>
              </a:rPr>
              <a:t>Custom functions</a:t>
            </a:r>
          </a:p>
          <a:p>
            <a:r>
              <a:rPr lang="en-US" sz="2400" b="1" dirty="0">
                <a:solidFill>
                  <a:srgbClr val="FF0000"/>
                </a:solidFill>
              </a:rPr>
              <a:t>Handle memory management yourself</a:t>
            </a:r>
          </a:p>
          <a:p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C2E7BF9B-CAAF-8F8E-DA6A-F74A553B901A}"/>
              </a:ext>
            </a:extLst>
          </p:cNvPr>
          <p:cNvSpPr/>
          <p:nvPr/>
        </p:nvSpPr>
        <p:spPr>
          <a:xfrm>
            <a:off x="2047164" y="777922"/>
            <a:ext cx="2688609" cy="265107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Time-Consuming Development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64DC825E-814F-9963-D9FB-3E6432E53D26}"/>
              </a:ext>
            </a:extLst>
          </p:cNvPr>
          <p:cNvSpPr/>
          <p:nvPr/>
        </p:nvSpPr>
        <p:spPr>
          <a:xfrm>
            <a:off x="6690918" y="870269"/>
            <a:ext cx="2688609" cy="2651078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Error-Prone Code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98F0349-E49C-54D4-17E8-7A6198B658FD}"/>
              </a:ext>
            </a:extLst>
          </p:cNvPr>
          <p:cNvSpPr/>
          <p:nvPr/>
        </p:nvSpPr>
        <p:spPr>
          <a:xfrm>
            <a:off x="4680429" y="3336653"/>
            <a:ext cx="2688609" cy="2651078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Lack of Reusability and Flexibility</a:t>
            </a:r>
          </a:p>
        </p:txBody>
      </p:sp>
    </p:spTree>
    <p:extLst>
      <p:ext uri="{BB962C8B-B14F-4D97-AF65-F5344CB8AC3E}">
        <p14:creationId xmlns:p14="http://schemas.microsoft.com/office/powerpoint/2010/main" val="4191148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CDN media">
            <a:extLst>
              <a:ext uri="{FF2B5EF4-FFF2-40B4-BE49-F238E27FC236}">
                <a16:creationId xmlns:a16="http://schemas.microsoft.com/office/drawing/2014/main" id="{8FD78F17-DCD8-7903-A8ED-850FF0380B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2731" y="1123527"/>
            <a:ext cx="3280920" cy="46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090" name="Straight Connector 3089">
            <a:extLst>
              <a:ext uri="{FF2B5EF4-FFF2-40B4-BE49-F238E27FC236}">
                <a16:creationId xmlns:a16="http://schemas.microsoft.com/office/drawing/2014/main" id="{DCD67800-37AC-4E14-89B0-F79DCB3FB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6560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CDN media">
            <a:extLst>
              <a:ext uri="{FF2B5EF4-FFF2-40B4-BE49-F238E27FC236}">
                <a16:creationId xmlns:a16="http://schemas.microsoft.com/office/drawing/2014/main" id="{0C99A075-552E-A772-8AED-9537286E043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310676" y="1745688"/>
            <a:ext cx="3537345" cy="3360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092" name="Straight Connector 3091">
            <a:extLst>
              <a:ext uri="{FF2B5EF4-FFF2-40B4-BE49-F238E27FC236}">
                <a16:creationId xmlns:a16="http://schemas.microsoft.com/office/drawing/2014/main" id="{20F1788F-A5AE-4188-8274-F7F2E3833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959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8" name="Picture 6" descr="A collage of a person&#10;&#10;Description automatically generated">
            <a:extLst>
              <a:ext uri="{FF2B5EF4-FFF2-40B4-BE49-F238E27FC236}">
                <a16:creationId xmlns:a16="http://schemas.microsoft.com/office/drawing/2014/main" id="{2BAE5264-0947-B015-4AB5-8F2AB338FF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162336" y="1667368"/>
            <a:ext cx="3517120" cy="3517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9016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F9439057-E2B6-BE9B-0E12-46210E4C4C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798153"/>
            <a:ext cx="10905066" cy="5261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0309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F05B162B-A3F7-9B9D-D5E3-DED9B491AE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029526" y="643466"/>
            <a:ext cx="8132947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829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C9A24E-BACE-31F4-39E2-64F1B88A99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EBA190-19C9-92A8-E084-FDB8CF1F35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std::sort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std::find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std::reverse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std::copy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6078CC-72AE-E72D-01B1-DC55FFB5A59D}"/>
              </a:ext>
            </a:extLst>
          </p:cNvPr>
          <p:cNvSpPr txBox="1"/>
          <p:nvPr/>
        </p:nvSpPr>
        <p:spPr>
          <a:xfrm>
            <a:off x="4551528" y="4298624"/>
            <a:ext cx="61005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#include &lt;algorithm&gt;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9B8138-ED33-78CC-7A7D-74B55F08ADC1}"/>
              </a:ext>
            </a:extLst>
          </p:cNvPr>
          <p:cNvSpPr txBox="1"/>
          <p:nvPr/>
        </p:nvSpPr>
        <p:spPr>
          <a:xfrm>
            <a:off x="3910084" y="1825625"/>
            <a:ext cx="61005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std::sort(</a:t>
            </a:r>
            <a:r>
              <a:rPr lang="en-US" dirty="0" err="1"/>
              <a:t>beginIterator</a:t>
            </a:r>
            <a:r>
              <a:rPr lang="en-US" dirty="0"/>
              <a:t>, </a:t>
            </a:r>
            <a:r>
              <a:rPr lang="en-US" dirty="0" err="1"/>
              <a:t>endIterator</a:t>
            </a:r>
            <a:r>
              <a:rPr lang="en-US" dirty="0"/>
              <a:t>);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4F922B-1620-CE0E-1B76-24050D1D1947}"/>
              </a:ext>
            </a:extLst>
          </p:cNvPr>
          <p:cNvSpPr txBox="1"/>
          <p:nvPr/>
        </p:nvSpPr>
        <p:spPr>
          <a:xfrm>
            <a:off x="3609833" y="2194957"/>
            <a:ext cx="61005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auto it = std::find(</a:t>
            </a:r>
            <a:r>
              <a:rPr lang="en-US" dirty="0" err="1"/>
              <a:t>beginIterator</a:t>
            </a:r>
            <a:r>
              <a:rPr lang="en-US" dirty="0"/>
              <a:t>, </a:t>
            </a:r>
            <a:r>
              <a:rPr lang="en-US" dirty="0" err="1"/>
              <a:t>endIterator</a:t>
            </a:r>
            <a:r>
              <a:rPr lang="en-US" dirty="0"/>
              <a:t>, value);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1071CD5-5C32-2C9E-383D-8792FEC3D375}"/>
              </a:ext>
            </a:extLst>
          </p:cNvPr>
          <p:cNvSpPr txBox="1"/>
          <p:nvPr/>
        </p:nvSpPr>
        <p:spPr>
          <a:xfrm>
            <a:off x="3719015" y="2604951"/>
            <a:ext cx="61005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std::reverse(</a:t>
            </a:r>
            <a:r>
              <a:rPr lang="en-US" dirty="0" err="1"/>
              <a:t>beginIterator</a:t>
            </a:r>
            <a:r>
              <a:rPr lang="en-US" dirty="0"/>
              <a:t>, </a:t>
            </a:r>
            <a:r>
              <a:rPr lang="en-US" dirty="0" err="1"/>
              <a:t>endIterator</a:t>
            </a:r>
            <a:r>
              <a:rPr lang="en-US" dirty="0"/>
              <a:t>);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F803DC-7ABF-1CA8-924B-4DD8576F9AF7}"/>
              </a:ext>
            </a:extLst>
          </p:cNvPr>
          <p:cNvSpPr txBox="1"/>
          <p:nvPr/>
        </p:nvSpPr>
        <p:spPr>
          <a:xfrm>
            <a:off x="3609833" y="3082455"/>
            <a:ext cx="61005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std::copy(</a:t>
            </a:r>
            <a:r>
              <a:rPr lang="en-US" dirty="0" err="1"/>
              <a:t>beginSource</a:t>
            </a:r>
            <a:r>
              <a:rPr lang="en-US" dirty="0"/>
              <a:t>, </a:t>
            </a:r>
            <a:r>
              <a:rPr lang="en-US" dirty="0" err="1"/>
              <a:t>endSource</a:t>
            </a:r>
            <a:r>
              <a:rPr lang="en-US" dirty="0"/>
              <a:t>, </a:t>
            </a:r>
            <a:r>
              <a:rPr lang="en-US" dirty="0" err="1"/>
              <a:t>beginDestination</a:t>
            </a:r>
            <a:r>
              <a:rPr lang="en-US" dirty="0"/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31395466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90B436-8501-50D1-BDAA-B8DC4D953A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Containers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76DDFC-0F8A-AD63-B614-BD25894BC4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9367"/>
            <a:ext cx="10515600" cy="475759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Variety of Containers</a:t>
            </a:r>
            <a:r>
              <a:rPr lang="en-US" dirty="0"/>
              <a:t>:</a:t>
            </a:r>
          </a:p>
          <a:p>
            <a:pPr lvl="1"/>
            <a:r>
              <a:rPr lang="en-US" b="1" dirty="0"/>
              <a:t>Sequence Containers</a:t>
            </a:r>
          </a:p>
          <a:p>
            <a:pPr marL="1200150" lvl="2" indent="-285750"/>
            <a:r>
              <a:rPr lang="en-US" b="1" dirty="0"/>
              <a:t>Vector</a:t>
            </a:r>
          </a:p>
          <a:p>
            <a:pPr marL="1200150" lvl="2" indent="-285750"/>
            <a:r>
              <a:rPr lang="en-US" b="1" dirty="0"/>
              <a:t>list</a:t>
            </a:r>
            <a:endParaRPr lang="en-US" dirty="0"/>
          </a:p>
          <a:p>
            <a:pPr marL="1200150" lvl="2" indent="-285750"/>
            <a:r>
              <a:rPr lang="en-US" b="1" dirty="0"/>
              <a:t>Deque</a:t>
            </a:r>
            <a:endParaRPr lang="en-US" dirty="0"/>
          </a:p>
          <a:p>
            <a:pPr lvl="1"/>
            <a:r>
              <a:rPr lang="en-US" b="1" dirty="0"/>
              <a:t>Associative Containers</a:t>
            </a:r>
          </a:p>
          <a:p>
            <a:pPr marL="1200150" lvl="2" indent="-285750"/>
            <a:r>
              <a:rPr lang="en-US" b="1" dirty="0"/>
              <a:t>map</a:t>
            </a:r>
            <a:endParaRPr lang="en-US" dirty="0"/>
          </a:p>
          <a:p>
            <a:pPr marL="1200150" lvl="2" indent="-285750"/>
            <a:r>
              <a:rPr lang="en-US" b="1" dirty="0"/>
              <a:t>set</a:t>
            </a:r>
            <a:endParaRPr lang="en-US" dirty="0"/>
          </a:p>
          <a:p>
            <a:pPr lvl="1"/>
            <a:r>
              <a:rPr lang="en-US" b="1" dirty="0"/>
              <a:t>Unordered Containers</a:t>
            </a:r>
            <a:r>
              <a:rPr lang="en-US" dirty="0"/>
              <a:t> (C++11 onwards)</a:t>
            </a:r>
          </a:p>
          <a:p>
            <a:pPr marL="1200150" lvl="2" indent="-285750"/>
            <a:r>
              <a:rPr lang="en-US" b="1" dirty="0" err="1"/>
              <a:t>unordered_map</a:t>
            </a:r>
            <a:endParaRPr lang="en-US" dirty="0"/>
          </a:p>
          <a:p>
            <a:pPr marL="1200150" lvl="2" indent="-285750"/>
            <a:r>
              <a:rPr lang="en-US" b="1" dirty="0" err="1"/>
              <a:t>unordered_set</a:t>
            </a:r>
            <a:endParaRPr lang="en-US" dirty="0"/>
          </a:p>
          <a:p>
            <a:pPr lvl="1"/>
            <a:r>
              <a:rPr lang="en-US" b="1" dirty="0"/>
              <a:t>Pairs</a:t>
            </a:r>
            <a:r>
              <a:rPr lang="en-US" dirty="0"/>
              <a:t>: std::pair is a utility container that stores two values</a:t>
            </a:r>
          </a:p>
        </p:txBody>
      </p:sp>
    </p:spTree>
    <p:extLst>
      <p:ext uri="{BB962C8B-B14F-4D97-AF65-F5344CB8AC3E}">
        <p14:creationId xmlns:p14="http://schemas.microsoft.com/office/powerpoint/2010/main" val="42137982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C28F3BB4-E201-FF08-2A94-D325929C22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29526" y="643466"/>
            <a:ext cx="8132947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1511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202</TotalTime>
  <Words>1395</Words>
  <Application>Microsoft Macintosh PowerPoint</Application>
  <PresentationFormat>Widescreen</PresentationFormat>
  <Paragraphs>255</Paragraphs>
  <Slides>27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Aptos</vt:lpstr>
      <vt:lpstr>Aptos Display</vt:lpstr>
      <vt:lpstr>Arial</vt:lpstr>
      <vt:lpstr>Office Theme</vt:lpstr>
      <vt:lpstr>Library management system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Algorithms</vt:lpstr>
      <vt:lpstr>Containers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Iterator Types</vt:lpstr>
      <vt:lpstr>How to Use an Iterator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Typical Iterator Functions</vt:lpstr>
      <vt:lpstr>PowerPoint Presentation</vt:lpstr>
      <vt:lpstr>PowerPoint Presentation</vt:lpstr>
      <vt:lpstr>PowerPoint Presentation</vt:lpstr>
      <vt:lpstr>Function Objects or Functors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SYED TAUHID ULLAH SHAH</dc:creator>
  <cp:lastModifiedBy>SYED TAUHID ULLAH SHAH</cp:lastModifiedBy>
  <cp:revision>168</cp:revision>
  <dcterms:created xsi:type="dcterms:W3CDTF">2024-10-04T05:28:10Z</dcterms:created>
  <dcterms:modified xsi:type="dcterms:W3CDTF">2024-10-04T17:26:09Z</dcterms:modified>
</cp:coreProperties>
</file>